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83" r:id="rId3"/>
    <p:sldId id="284" r:id="rId4"/>
    <p:sldId id="271" r:id="rId5"/>
    <p:sldId id="277" r:id="rId6"/>
    <p:sldId id="278" r:id="rId7"/>
    <p:sldId id="280" r:id="rId8"/>
    <p:sldId id="281" r:id="rId9"/>
    <p:sldId id="279" r:id="rId10"/>
    <p:sldId id="297" r:id="rId11"/>
    <p:sldId id="293" r:id="rId12"/>
    <p:sldId id="294" r:id="rId13"/>
    <p:sldId id="258" r:id="rId14"/>
    <p:sldId id="288" r:id="rId15"/>
    <p:sldId id="259" r:id="rId16"/>
    <p:sldId id="257" r:id="rId17"/>
    <p:sldId id="289" r:id="rId18"/>
    <p:sldId id="285" r:id="rId19"/>
    <p:sldId id="286" r:id="rId20"/>
    <p:sldId id="287" r:id="rId21"/>
    <p:sldId id="261" r:id="rId22"/>
    <p:sldId id="290" r:id="rId23"/>
    <p:sldId id="262" r:id="rId24"/>
    <p:sldId id="291" r:id="rId25"/>
    <p:sldId id="292" r:id="rId26"/>
    <p:sldId id="295" r:id="rId27"/>
    <p:sldId id="296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814" autoAdjust="0"/>
  </p:normalViewPr>
  <p:slideViewPr>
    <p:cSldViewPr snapToGrid="0">
      <p:cViewPr varScale="1">
        <p:scale>
          <a:sx n="79" d="100"/>
          <a:sy n="79" d="100"/>
        </p:scale>
        <p:origin x="821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6FEE0B-FE77-40B2-98FF-6A055D39E560}" type="datetimeFigureOut">
              <a:rPr lang="zh-CN" altLang="en-US" smtClean="0"/>
              <a:t>2022/7/25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140870-FD6C-4CAC-B588-0D1A348346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280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140870-FD6C-4CAC-B588-0D1A348346B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572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7D34D-3590-40DF-A527-F64C41E33D6F}" type="datetimeFigureOut">
              <a:rPr lang="zh-CN" altLang="en-US" smtClean="0"/>
              <a:t>2022/7/25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CFAB-A760-4721-BB57-14F6123C06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914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7D34D-3590-40DF-A527-F64C41E33D6F}" type="datetimeFigureOut">
              <a:rPr lang="zh-CN" altLang="en-US" smtClean="0"/>
              <a:t>2022/7/25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CFAB-A760-4721-BB57-14F6123C06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9897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7D34D-3590-40DF-A527-F64C41E33D6F}" type="datetimeFigureOut">
              <a:rPr lang="zh-CN" altLang="en-US" smtClean="0"/>
              <a:t>2022/7/25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CFAB-A760-4721-BB57-14F6123C06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4651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7D34D-3590-40DF-A527-F64C41E33D6F}" type="datetimeFigureOut">
              <a:rPr lang="zh-CN" altLang="en-US" smtClean="0"/>
              <a:t>2022/7/25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CFAB-A760-4721-BB57-14F6123C06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090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7D34D-3590-40DF-A527-F64C41E33D6F}" type="datetimeFigureOut">
              <a:rPr lang="zh-CN" altLang="en-US" smtClean="0"/>
              <a:t>2022/7/25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CFAB-A760-4721-BB57-14F6123C06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619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7D34D-3590-40DF-A527-F64C41E33D6F}" type="datetimeFigureOut">
              <a:rPr lang="zh-CN" altLang="en-US" smtClean="0"/>
              <a:t>2022/7/25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CFAB-A760-4721-BB57-14F6123C06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4810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7D34D-3590-40DF-A527-F64C41E33D6F}" type="datetimeFigureOut">
              <a:rPr lang="zh-CN" altLang="en-US" smtClean="0"/>
              <a:t>2022/7/25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CFAB-A760-4721-BB57-14F6123C06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0760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7D34D-3590-40DF-A527-F64C41E33D6F}" type="datetimeFigureOut">
              <a:rPr lang="zh-CN" altLang="en-US" smtClean="0"/>
              <a:t>2022/7/25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CFAB-A760-4721-BB57-14F6123C06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472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7D34D-3590-40DF-A527-F64C41E33D6F}" type="datetimeFigureOut">
              <a:rPr lang="zh-CN" altLang="en-US" smtClean="0"/>
              <a:t>2022/7/25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CFAB-A760-4721-BB57-14F6123C06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834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7D34D-3590-40DF-A527-F64C41E33D6F}" type="datetimeFigureOut">
              <a:rPr lang="zh-CN" altLang="en-US" smtClean="0"/>
              <a:t>2022/7/25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CFAB-A760-4721-BB57-14F6123C06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8309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7D34D-3590-40DF-A527-F64C41E33D6F}" type="datetimeFigureOut">
              <a:rPr lang="zh-CN" altLang="en-US" smtClean="0"/>
              <a:t>2022/7/25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ACFAB-A760-4721-BB57-14F6123C06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20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B7D34D-3590-40DF-A527-F64C41E33D6F}" type="datetimeFigureOut">
              <a:rPr lang="zh-CN" altLang="en-US" smtClean="0"/>
              <a:t>2022/7/25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ACFAB-A760-4721-BB57-14F6123C06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970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353513" y="-341195"/>
            <a:ext cx="9144000" cy="2387600"/>
          </a:xfrm>
        </p:spPr>
        <p:txBody>
          <a:bodyPr/>
          <a:lstStyle/>
          <a:p>
            <a:r>
              <a:rPr lang="zh-CN" altLang="en-US" b="1" dirty="0"/>
              <a:t>原子的构成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8044" y="2407225"/>
            <a:ext cx="3171825" cy="287655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3041" y="2046405"/>
            <a:ext cx="4810125" cy="426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279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58078" y="647079"/>
            <a:ext cx="10515600" cy="435133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zh-CN" altLang="en-US" dirty="0"/>
              <a:t>                                                                                                                    </a:t>
            </a:r>
            <a:r>
              <a:rPr lang="zh-CN" altLang="en-US" sz="16000" b="1" dirty="0"/>
              <a:t>学习法则</a:t>
            </a:r>
            <a:endParaRPr lang="en-US" altLang="zh-CN" sz="16000" b="1" dirty="0"/>
          </a:p>
          <a:p>
            <a:pPr marL="0" indent="0">
              <a:lnSpc>
                <a:spcPct val="200000"/>
              </a:lnSpc>
              <a:buNone/>
            </a:pPr>
            <a:r>
              <a:rPr lang="zh-CN" altLang="en-US" sz="16000" b="1" dirty="0"/>
              <a:t>学透知识再做题</a:t>
            </a:r>
            <a:r>
              <a:rPr lang="en-US" altLang="zh-CN" sz="16000" b="1" dirty="0"/>
              <a:t>,</a:t>
            </a:r>
            <a:r>
              <a:rPr lang="zh-CN" altLang="en-US" sz="16000" b="1" dirty="0"/>
              <a:t>省时省力提分快</a:t>
            </a:r>
            <a:endParaRPr lang="en-US" altLang="zh-CN" sz="16000" b="1" dirty="0"/>
          </a:p>
          <a:p>
            <a:pPr marL="0" indent="0">
              <a:lnSpc>
                <a:spcPct val="200000"/>
              </a:lnSpc>
              <a:buNone/>
            </a:pPr>
            <a:r>
              <a:rPr lang="zh-CN" altLang="en-US" sz="16000" b="1" dirty="0"/>
              <a:t>不学知识玩题海</a:t>
            </a:r>
            <a:r>
              <a:rPr lang="en-US" altLang="zh-CN" sz="16000" b="1" dirty="0"/>
              <a:t>,</a:t>
            </a:r>
            <a:r>
              <a:rPr lang="zh-CN" altLang="en-US" sz="16000" b="1" dirty="0"/>
              <a:t>事倍功半难提分</a:t>
            </a:r>
            <a:endParaRPr lang="en-US" altLang="zh-CN" sz="16000" b="1" dirty="0"/>
          </a:p>
          <a:p>
            <a:pPr marL="0" indent="0">
              <a:lnSpc>
                <a:spcPct val="200000"/>
              </a:lnSpc>
              <a:buNone/>
            </a:pPr>
            <a:r>
              <a:rPr lang="zh-CN" altLang="en-US" sz="16000" b="1" dirty="0"/>
              <a:t>学了知识不做题</a:t>
            </a:r>
            <a:r>
              <a:rPr lang="en-US" altLang="zh-CN" sz="16000" b="1" dirty="0"/>
              <a:t>,</a:t>
            </a:r>
            <a:r>
              <a:rPr lang="zh-CN" altLang="en-US" sz="16000" b="1" dirty="0"/>
              <a:t>很快遗忘不提分</a:t>
            </a:r>
            <a:endParaRPr lang="en-US" altLang="zh-CN" sz="16000" b="1" dirty="0"/>
          </a:p>
          <a:p>
            <a:pPr marL="0" indent="0">
              <a:lnSpc>
                <a:spcPct val="200000"/>
              </a:lnSpc>
              <a:buNone/>
            </a:pPr>
            <a:r>
              <a:rPr lang="zh-CN" altLang="en-US" sz="16000" b="1" dirty="0"/>
              <a:t>付出回报成正比</a:t>
            </a:r>
            <a:r>
              <a:rPr lang="en-US" altLang="zh-CN" sz="16000" b="1" dirty="0"/>
              <a:t>,</a:t>
            </a:r>
            <a:r>
              <a:rPr lang="zh-CN" altLang="en-US" sz="16000" b="1" dirty="0"/>
              <a:t>成绩不陪你演戏</a:t>
            </a:r>
          </a:p>
        </p:txBody>
      </p:sp>
    </p:spTree>
    <p:extLst>
      <p:ext uri="{BB962C8B-B14F-4D97-AF65-F5344CB8AC3E}">
        <p14:creationId xmlns:p14="http://schemas.microsoft.com/office/powerpoint/2010/main" val="42159924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52192" y="186220"/>
            <a:ext cx="10515600" cy="1325563"/>
          </a:xfrm>
        </p:spPr>
        <p:txBody>
          <a:bodyPr/>
          <a:lstStyle/>
          <a:p>
            <a:r>
              <a:rPr lang="zh-CN" altLang="en-US" dirty="0"/>
              <a:t>六步提分大法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26435" y="1690688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zh-CN" altLang="en-US" b="1" dirty="0"/>
              <a:t>提升成绩</a:t>
            </a:r>
            <a:endParaRPr lang="en-US" altLang="zh-CN" b="1" dirty="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b="1" dirty="0"/>
              <a:t>      考试测评</a:t>
            </a:r>
            <a:endParaRPr lang="en-US" altLang="zh-CN" b="1" dirty="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b="1" dirty="0"/>
              <a:t>           错题摘抄</a:t>
            </a:r>
            <a:endParaRPr lang="en-US" altLang="zh-CN" b="1" dirty="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b="1" dirty="0"/>
              <a:t>                做配套题</a:t>
            </a:r>
            <a:endParaRPr lang="en-US" altLang="zh-CN" b="1" dirty="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b="1" dirty="0"/>
              <a:t>                    复述笔记</a:t>
            </a:r>
            <a:endParaRPr lang="en-US" altLang="zh-CN" b="1" dirty="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b="1" dirty="0"/>
              <a:t>                           记笔记</a:t>
            </a:r>
            <a:endParaRPr lang="en-US" altLang="zh-CN" b="1" dirty="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b="1" dirty="0"/>
              <a:t>                                   听课</a:t>
            </a:r>
          </a:p>
        </p:txBody>
      </p:sp>
    </p:spTree>
    <p:extLst>
      <p:ext uri="{BB962C8B-B14F-4D97-AF65-F5344CB8AC3E}">
        <p14:creationId xmlns:p14="http://schemas.microsoft.com/office/powerpoint/2010/main" val="4896278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0757" y="265734"/>
            <a:ext cx="10515600" cy="1325563"/>
          </a:xfrm>
        </p:spPr>
        <p:txBody>
          <a:bodyPr/>
          <a:lstStyle/>
          <a:p>
            <a:r>
              <a:rPr lang="zh-CN" altLang="en-US" dirty="0"/>
              <a:t>一、原子中各微粒之间的关系</a:t>
            </a:r>
          </a:p>
        </p:txBody>
      </p:sp>
    </p:spTree>
    <p:extLst>
      <p:ext uri="{BB962C8B-B14F-4D97-AF65-F5344CB8AC3E}">
        <p14:creationId xmlns:p14="http://schemas.microsoft.com/office/powerpoint/2010/main" val="263237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内容占位符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8611277"/>
              </p:ext>
            </p:extLst>
          </p:nvPr>
        </p:nvGraphicFramePr>
        <p:xfrm>
          <a:off x="496955" y="1341782"/>
          <a:ext cx="10468940" cy="33793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37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37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37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937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937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75861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/>
                        <a:t>原子的种类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/>
                        <a:t>质子数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/>
                        <a:t>中子数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/>
                        <a:t>核外电子数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/>
                        <a:t>相对原子质量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5861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/>
                        <a:t>H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/>
                        <a:t>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/>
                        <a:t>1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5861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/>
                        <a:t>C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/>
                        <a:t>12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5861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/>
                        <a:t>O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/>
                        <a:t>16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5861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/>
                        <a:t>Na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/>
                        <a:t>12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977347" y="496694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zh-CN" altLang="en-US" sz="3600" dirty="0"/>
              <a:t>规律：①在原子中质子数              中子数</a:t>
            </a:r>
            <a:br>
              <a:rPr lang="en-US" altLang="zh-CN" sz="3600" dirty="0"/>
            </a:br>
            <a:r>
              <a:rPr lang="en-US" altLang="zh-CN" sz="3600" dirty="0"/>
              <a:t>             </a:t>
            </a:r>
            <a:r>
              <a:rPr lang="zh-CN" altLang="en-US" sz="3600" dirty="0"/>
              <a:t>②不是所有原子中都有</a:t>
            </a:r>
            <a:br>
              <a:rPr lang="en-US" altLang="zh-CN" sz="3600" dirty="0"/>
            </a:br>
            <a:r>
              <a:rPr lang="en-US" altLang="zh-CN" sz="3600" dirty="0"/>
              <a:t>             </a:t>
            </a:r>
            <a:r>
              <a:rPr lang="zh-CN" altLang="en-US" sz="3600" dirty="0"/>
              <a:t>③在原子中质子数</a:t>
            </a:r>
            <a:r>
              <a:rPr lang="en-US" altLang="zh-CN" sz="3600" dirty="0"/>
              <a:t>=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9777431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二、电量关系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281953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核电荷数</a:t>
            </a:r>
            <a:r>
              <a:rPr lang="en-US" altLang="zh-CN" dirty="0"/>
              <a:t>=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29111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三、原子结构示意图</a:t>
            </a:r>
          </a:p>
        </p:txBody>
      </p:sp>
    </p:spTree>
    <p:extLst>
      <p:ext uri="{BB962C8B-B14F-4D97-AF65-F5344CB8AC3E}">
        <p14:creationId xmlns:p14="http://schemas.microsoft.com/office/powerpoint/2010/main" val="2553288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91986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四、核外电子排布规律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altLang="zh-CN" dirty="0"/>
              <a:t>1.</a:t>
            </a:r>
            <a:r>
              <a:rPr lang="zh-CN" altLang="en-US" dirty="0"/>
              <a:t>核外电子是分层排布</a:t>
            </a:r>
            <a:endParaRPr lang="en-US" altLang="zh-CN" dirty="0"/>
          </a:p>
          <a:p>
            <a:pPr marL="0" indent="0">
              <a:lnSpc>
                <a:spcPct val="200000"/>
              </a:lnSpc>
              <a:buNone/>
            </a:pPr>
            <a:r>
              <a:rPr lang="en-US" altLang="zh-CN" dirty="0"/>
              <a:t>2.</a:t>
            </a:r>
            <a:r>
              <a:rPr lang="zh-CN" altLang="en-US" dirty="0"/>
              <a:t>离核越远，能量越高</a:t>
            </a:r>
            <a:endParaRPr lang="en-US" altLang="zh-CN" dirty="0"/>
          </a:p>
          <a:p>
            <a:pPr marL="0" indent="0">
              <a:lnSpc>
                <a:spcPct val="200000"/>
              </a:lnSpc>
              <a:buNone/>
            </a:pPr>
            <a:r>
              <a:rPr lang="en-US" altLang="zh-CN" dirty="0"/>
              <a:t>3.</a:t>
            </a:r>
            <a:r>
              <a:rPr lang="zh-CN" altLang="en-US" dirty="0"/>
              <a:t>每层最多排    个电子</a:t>
            </a:r>
            <a:endParaRPr lang="en-US" altLang="zh-CN" dirty="0"/>
          </a:p>
          <a:p>
            <a:pPr marL="0" indent="0">
              <a:lnSpc>
                <a:spcPct val="200000"/>
              </a:lnSpc>
              <a:buNone/>
            </a:pPr>
            <a:r>
              <a:rPr lang="en-US" altLang="zh-CN" dirty="0"/>
              <a:t>4.</a:t>
            </a:r>
            <a:r>
              <a:rPr lang="zh-CN" altLang="en-US" dirty="0"/>
              <a:t>最外层不超过</a:t>
            </a:r>
            <a:r>
              <a:rPr lang="en-US" altLang="zh-CN" dirty="0"/>
              <a:t>8</a:t>
            </a:r>
            <a:r>
              <a:rPr lang="zh-CN" altLang="en-US" dirty="0"/>
              <a:t>个电子</a:t>
            </a:r>
          </a:p>
        </p:txBody>
      </p:sp>
    </p:spTree>
    <p:extLst>
      <p:ext uri="{BB962C8B-B14F-4D97-AF65-F5344CB8AC3E}">
        <p14:creationId xmlns:p14="http://schemas.microsoft.com/office/powerpoint/2010/main" val="36736717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234" y="1080190"/>
            <a:ext cx="10780644" cy="4634810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5.</a:t>
            </a:r>
            <a:r>
              <a:rPr lang="zh-CN" altLang="en-US" dirty="0"/>
              <a:t>原子最外层电子数特点</a:t>
            </a:r>
            <a:endParaRPr lang="en-US" altLang="zh-CN" dirty="0"/>
          </a:p>
          <a:p>
            <a:pPr marL="0" indent="0">
              <a:lnSpc>
                <a:spcPct val="200000"/>
              </a:lnSpc>
              <a:buNone/>
            </a:pPr>
            <a:r>
              <a:rPr lang="zh-CN" altLang="en-US" dirty="0"/>
              <a:t>①、一般认为最外层有</a:t>
            </a:r>
            <a:r>
              <a:rPr lang="en-US" altLang="zh-CN" dirty="0"/>
              <a:t>8</a:t>
            </a:r>
            <a:r>
              <a:rPr lang="zh-CN" altLang="en-US" dirty="0"/>
              <a:t>个电子（最外层是第一层时有</a:t>
            </a:r>
            <a:r>
              <a:rPr lang="en-US" altLang="zh-CN" dirty="0"/>
              <a:t>2</a:t>
            </a:r>
            <a:r>
              <a:rPr lang="zh-CN" altLang="en-US" dirty="0"/>
              <a:t>个电子）的结构为稳定结构</a:t>
            </a:r>
            <a:endParaRPr lang="en-US" altLang="zh-CN" dirty="0"/>
          </a:p>
          <a:p>
            <a:pPr marL="0" indent="0">
              <a:lnSpc>
                <a:spcPct val="200000"/>
              </a:lnSpc>
              <a:buNone/>
            </a:pPr>
            <a:r>
              <a:rPr lang="zh-CN" altLang="en-US" dirty="0"/>
              <a:t>②、在化学反应中最外层电子数小于</a:t>
            </a:r>
            <a:r>
              <a:rPr lang="en-US" altLang="zh-CN" dirty="0"/>
              <a:t>4</a:t>
            </a:r>
            <a:r>
              <a:rPr lang="zh-CN" altLang="en-US" dirty="0"/>
              <a:t>个，原子较易失去最外层电子</a:t>
            </a:r>
            <a:endParaRPr lang="en-US" altLang="zh-CN" dirty="0"/>
          </a:p>
          <a:p>
            <a:pPr marL="0" indent="0">
              <a:lnSpc>
                <a:spcPct val="200000"/>
              </a:lnSpc>
              <a:buNone/>
            </a:pPr>
            <a:r>
              <a:rPr lang="zh-CN" altLang="en-US" dirty="0"/>
              <a:t>③、在化学反应中最外层电子数大于</a:t>
            </a:r>
            <a:r>
              <a:rPr lang="en-US" altLang="zh-CN" dirty="0"/>
              <a:t>4</a:t>
            </a:r>
            <a:r>
              <a:rPr lang="zh-CN" altLang="en-US" dirty="0"/>
              <a:t>个，原子较易得到电子</a:t>
            </a:r>
            <a:endParaRPr lang="en-US" altLang="zh-CN" dirty="0"/>
          </a:p>
          <a:p>
            <a:pPr marL="0" indent="0">
              <a:lnSpc>
                <a:spcPct val="150000"/>
              </a:lnSpc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480770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262" y="1599578"/>
            <a:ext cx="11114764" cy="3141387"/>
          </a:xfrm>
          <a:prstGeom prst="rect">
            <a:avLst/>
          </a:prstGeom>
        </p:spPr>
      </p:pic>
      <p:sp>
        <p:nvSpPr>
          <p:cNvPr id="3" name="Text Box 22"/>
          <p:cNvSpPr txBox="1">
            <a:spLocks noChangeArrowheads="1"/>
          </p:cNvSpPr>
          <p:nvPr/>
        </p:nvSpPr>
        <p:spPr bwMode="auto">
          <a:xfrm>
            <a:off x="29050" y="0"/>
            <a:ext cx="1998663" cy="519113"/>
          </a:xfrm>
          <a:prstGeom prst="rect">
            <a:avLst/>
          </a:prstGeom>
          <a:solidFill>
            <a:srgbClr val="0066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bg1"/>
                </a:solidFill>
              </a:rPr>
              <a:t>  小试牛刀</a:t>
            </a:r>
          </a:p>
        </p:txBody>
      </p:sp>
    </p:spTree>
    <p:extLst>
      <p:ext uri="{BB962C8B-B14F-4D97-AF65-F5344CB8AC3E}">
        <p14:creationId xmlns:p14="http://schemas.microsoft.com/office/powerpoint/2010/main" val="3597473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94" y="1582185"/>
            <a:ext cx="11411515" cy="4083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8255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306" y="1266326"/>
            <a:ext cx="11087952" cy="4955569"/>
          </a:xfrm>
          <a:prstGeom prst="rect">
            <a:avLst/>
          </a:prstGeom>
        </p:spPr>
      </p:pic>
      <p:sp>
        <p:nvSpPr>
          <p:cNvPr id="3" name="Text Box 140"/>
          <p:cNvSpPr txBox="1">
            <a:spLocks noChangeArrowheads="1"/>
          </p:cNvSpPr>
          <p:nvPr/>
        </p:nvSpPr>
        <p:spPr bwMode="auto">
          <a:xfrm>
            <a:off x="0" y="7219"/>
            <a:ext cx="2130202" cy="588963"/>
          </a:xfrm>
          <a:prstGeom prst="rect">
            <a:avLst/>
          </a:prstGeom>
          <a:solidFill>
            <a:schemeClr val="tx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</a:rPr>
              <a:t> 典型例题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40752309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451" y="363607"/>
            <a:ext cx="9980365" cy="5639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405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458" y="964098"/>
            <a:ext cx="11307564" cy="437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7230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325" y="733838"/>
            <a:ext cx="11320526" cy="5120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7343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102" y="944217"/>
            <a:ext cx="11086507" cy="433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1154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729" y="1358141"/>
            <a:ext cx="11544300" cy="2766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9080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7168" y="1371600"/>
            <a:ext cx="10326182" cy="2380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3863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140" y="1642234"/>
            <a:ext cx="11220450" cy="216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0770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81" y="1539736"/>
            <a:ext cx="11346036" cy="249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473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>
            <a:spLocks/>
          </p:cNvSpPr>
          <p:nvPr/>
        </p:nvSpPr>
        <p:spPr>
          <a:xfrm>
            <a:off x="526774" y="764553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/>
              <a:t>13.</a:t>
            </a:r>
            <a:r>
              <a:rPr lang="zh-CN" altLang="en-US" sz="2800" b="1" dirty="0"/>
              <a:t>（</a:t>
            </a:r>
            <a:r>
              <a:rPr lang="en-US" altLang="zh-CN" sz="2800" b="1" dirty="0"/>
              <a:t>2019</a:t>
            </a:r>
            <a:r>
              <a:rPr lang="zh-CN" altLang="en-US" sz="2800" b="1" dirty="0"/>
              <a:t>长春）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053" y="1427334"/>
            <a:ext cx="11424467" cy="488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1919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954" y="1325076"/>
            <a:ext cx="11342464" cy="3813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8225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433" y="2253490"/>
            <a:ext cx="10770290" cy="3431692"/>
          </a:xfrm>
          <a:prstGeom prst="rect">
            <a:avLst/>
          </a:prstGeom>
        </p:spPr>
      </p:pic>
      <p:sp>
        <p:nvSpPr>
          <p:cNvPr id="3" name="标题 1"/>
          <p:cNvSpPr txBox="1">
            <a:spLocks/>
          </p:cNvSpPr>
          <p:nvPr/>
        </p:nvSpPr>
        <p:spPr>
          <a:xfrm>
            <a:off x="526774" y="764553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/>
              <a:t>15.</a:t>
            </a:r>
            <a:r>
              <a:rPr lang="zh-CN" altLang="en-US" sz="2800" b="1" dirty="0"/>
              <a:t>（</a:t>
            </a:r>
            <a:r>
              <a:rPr lang="en-US" altLang="zh-CN" sz="2800" b="1" dirty="0"/>
              <a:t>2020</a:t>
            </a:r>
            <a:r>
              <a:rPr lang="zh-CN" altLang="en-US" sz="2800" b="1" dirty="0"/>
              <a:t>长春）</a:t>
            </a:r>
          </a:p>
        </p:txBody>
      </p:sp>
    </p:spTree>
    <p:extLst>
      <p:ext uri="{BB962C8B-B14F-4D97-AF65-F5344CB8AC3E}">
        <p14:creationId xmlns:p14="http://schemas.microsoft.com/office/powerpoint/2010/main" val="2349359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400" y="1200998"/>
            <a:ext cx="7029657" cy="5657002"/>
          </a:xfrm>
          <a:prstGeom prst="rect">
            <a:avLst/>
          </a:prstGeom>
        </p:spPr>
      </p:pic>
      <p:sp>
        <p:nvSpPr>
          <p:cNvPr id="3" name="标题 1"/>
          <p:cNvSpPr txBox="1">
            <a:spLocks/>
          </p:cNvSpPr>
          <p:nvPr/>
        </p:nvSpPr>
        <p:spPr>
          <a:xfrm>
            <a:off x="526774" y="764553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/>
              <a:t>16.</a:t>
            </a:r>
            <a:r>
              <a:rPr lang="zh-CN" altLang="en-US" sz="2800" b="1" dirty="0"/>
              <a:t>（</a:t>
            </a:r>
            <a:r>
              <a:rPr lang="en-US" altLang="zh-CN" sz="2800" b="1" dirty="0"/>
              <a:t>2020</a:t>
            </a:r>
            <a:r>
              <a:rPr lang="zh-CN" altLang="en-US" sz="2800" b="1" dirty="0"/>
              <a:t>长春）</a:t>
            </a:r>
          </a:p>
        </p:txBody>
      </p:sp>
    </p:spTree>
    <p:extLst>
      <p:ext uri="{BB962C8B-B14F-4D97-AF65-F5344CB8AC3E}">
        <p14:creationId xmlns:p14="http://schemas.microsoft.com/office/powerpoint/2010/main" val="1580035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2316" y="1646787"/>
            <a:ext cx="9626682" cy="4376325"/>
          </a:xfrm>
          <a:prstGeom prst="rect">
            <a:avLst/>
          </a:prstGeom>
        </p:spPr>
      </p:pic>
      <p:sp>
        <p:nvSpPr>
          <p:cNvPr id="3" name="标题 1"/>
          <p:cNvSpPr txBox="1">
            <a:spLocks/>
          </p:cNvSpPr>
          <p:nvPr/>
        </p:nvSpPr>
        <p:spPr>
          <a:xfrm>
            <a:off x="526774" y="764553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/>
              <a:t>17.</a:t>
            </a:r>
            <a:r>
              <a:rPr lang="zh-CN" altLang="en-US" sz="2800" b="1" dirty="0"/>
              <a:t>（</a:t>
            </a:r>
            <a:r>
              <a:rPr lang="en-US" altLang="zh-CN" sz="2800" b="1" dirty="0"/>
              <a:t>2019</a:t>
            </a:r>
            <a:r>
              <a:rPr lang="zh-CN" altLang="en-US" sz="2800" b="1" dirty="0"/>
              <a:t>长春朝阳期末）</a:t>
            </a:r>
          </a:p>
        </p:txBody>
      </p:sp>
    </p:spTree>
    <p:extLst>
      <p:ext uri="{BB962C8B-B14F-4D97-AF65-F5344CB8AC3E}">
        <p14:creationId xmlns:p14="http://schemas.microsoft.com/office/powerpoint/2010/main" val="37826839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548" y="365676"/>
            <a:ext cx="10191129" cy="5935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1925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288</Words>
  <Application>Microsoft Office PowerPoint</Application>
  <PresentationFormat>宽屏</PresentationFormat>
  <Paragraphs>49</Paragraphs>
  <Slides>27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主题</vt:lpstr>
      <vt:lpstr>原子的构成</vt:lpstr>
      <vt:lpstr>PowerPoint 演示文稿</vt:lpstr>
      <vt:lpstr>六步提分大法</vt:lpstr>
      <vt:lpstr>一、原子中各微粒之间的关系</vt:lpstr>
      <vt:lpstr>规律：①在原子中质子数              中子数              ②不是所有原子中都有              ③在原子中质子数=</vt:lpstr>
      <vt:lpstr>二、电量关系</vt:lpstr>
      <vt:lpstr>三、原子结构示意图</vt:lpstr>
      <vt:lpstr>PowerPoint 演示文稿</vt:lpstr>
      <vt:lpstr>四、核外电子排布规律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原子的构成</dc:title>
  <dc:creator>Microsoft 帐户</dc:creator>
  <cp:lastModifiedBy>张</cp:lastModifiedBy>
  <cp:revision>16</cp:revision>
  <dcterms:created xsi:type="dcterms:W3CDTF">2020-08-17T07:44:13Z</dcterms:created>
  <dcterms:modified xsi:type="dcterms:W3CDTF">2022-07-25T05:11:52Z</dcterms:modified>
</cp:coreProperties>
</file>