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3" r:id="rId2"/>
    <p:sldId id="284" r:id="rId3"/>
    <p:sldId id="285" r:id="rId4"/>
    <p:sldId id="259" r:id="rId5"/>
    <p:sldId id="260" r:id="rId6"/>
    <p:sldId id="257" r:id="rId7"/>
    <p:sldId id="258" r:id="rId8"/>
    <p:sldId id="261" r:id="rId9"/>
    <p:sldId id="264" r:id="rId10"/>
    <p:sldId id="263" r:id="rId11"/>
    <p:sldId id="262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3609F-22D8-4627-9194-47F779D25423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10E542-4980-4C8D-89BE-4387398C3F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188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本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PPT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模板部分元素使用了幻灯片母版制作。如果需要修改，点击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视图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幻灯片母版</a:t>
            </a:r>
            <a:r>
              <a:rPr lang="en-US" altLang="zh-CN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</a:t>
            </a:r>
            <a:r>
              <a:rPr lang="zh-CN" alt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修改；完成后关闭编辑母版即可。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204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57126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79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156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253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1901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730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703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4700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465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8555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085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2133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032" y="251958"/>
            <a:ext cx="2357040" cy="6332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/>
          <a:srcRect b="33155"/>
          <a:stretch/>
        </p:blipFill>
        <p:spPr>
          <a:xfrm>
            <a:off x="10973823" y="5760129"/>
            <a:ext cx="1334291" cy="1097871"/>
          </a:xfrm>
          <a:prstGeom prst="rect">
            <a:avLst/>
          </a:prstGeom>
        </p:spPr>
      </p:pic>
      <p:sp>
        <p:nvSpPr>
          <p:cNvPr id="9" name="三角形 8"/>
          <p:cNvSpPr/>
          <p:nvPr userDrawn="1"/>
        </p:nvSpPr>
        <p:spPr>
          <a:xfrm rot="5400000">
            <a:off x="54788" y="206470"/>
            <a:ext cx="833852" cy="68217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三角形 9"/>
          <p:cNvSpPr/>
          <p:nvPr userDrawn="1"/>
        </p:nvSpPr>
        <p:spPr>
          <a:xfrm rot="5400000">
            <a:off x="480917" y="323037"/>
            <a:ext cx="591193" cy="44903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3267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7112"/>
            <a:ext cx="12222420" cy="6875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857709" y="5215593"/>
            <a:ext cx="1334291" cy="164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2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6FCB2-70D9-4B86-B1C6-47C4F23598AA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F7C7D-90EA-49DB-9CA1-C31CE4BD67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797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圆角矩形 27"/>
          <p:cNvSpPr/>
          <p:nvPr/>
        </p:nvSpPr>
        <p:spPr>
          <a:xfrm>
            <a:off x="2625414" y="2475410"/>
            <a:ext cx="6750815" cy="612000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Rectangle 13"/>
          <p:cNvSpPr txBox="1">
            <a:spLocks noChangeArrowheads="1"/>
          </p:cNvSpPr>
          <p:nvPr/>
        </p:nvSpPr>
        <p:spPr bwMode="auto">
          <a:xfrm>
            <a:off x="3109700" y="2528153"/>
            <a:ext cx="5782242" cy="52369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91419" tIns="45709" rIns="91419" bIns="45709" anchor="ctr"/>
          <a:lstStyle>
            <a:lvl1pPr marL="342900" indent="-3429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i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ts val="4200"/>
              </a:lnSpc>
              <a:spcBef>
                <a:spcPct val="20000"/>
              </a:spcBef>
            </a:pPr>
            <a:r>
              <a:rPr lang="zh-CN" altLang="en-US" sz="3200" b="1" i="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主题</a:t>
            </a:r>
            <a:r>
              <a:rPr lang="zh-CN" altLang="en-US" sz="3200" b="1" i="0" dirty="0"/>
              <a:t>常见仪器的使用</a:t>
            </a:r>
            <a:r>
              <a:rPr lang="en-US" altLang="zh-CN" sz="3200" b="1" i="0" dirty="0"/>
              <a:t>2</a:t>
            </a:r>
            <a:endParaRPr lang="zh-CN" altLang="en-US" sz="3200" b="1" i="0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cxnSp>
        <p:nvCxnSpPr>
          <p:cNvPr id="33" name="直接连接符 7"/>
          <p:cNvCxnSpPr/>
          <p:nvPr/>
        </p:nvCxnSpPr>
        <p:spPr bwMode="auto">
          <a:xfrm>
            <a:off x="5292080" y="4025148"/>
            <a:ext cx="4084149" cy="0"/>
          </a:xfrm>
          <a:prstGeom prst="line">
            <a:avLst/>
          </a:prstGeom>
          <a:ln w="28575"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5" name="TextBox 8"/>
          <p:cNvSpPr txBox="1"/>
          <p:nvPr/>
        </p:nvSpPr>
        <p:spPr>
          <a:xfrm>
            <a:off x="7307406" y="3855871"/>
            <a:ext cx="1425391" cy="3385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cs typeface="+mn-ea"/>
                <a:sym typeface="+mn-lt"/>
              </a:rPr>
              <a:t>教师：张高祥</a:t>
            </a:r>
          </a:p>
        </p:txBody>
      </p:sp>
    </p:spTree>
    <p:extLst>
      <p:ext uri="{BB962C8B-B14F-4D97-AF65-F5344CB8AC3E}">
        <p14:creationId xmlns:p14="http://schemas.microsoft.com/office/powerpoint/2010/main" val="196448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C15B487-1709-4B28-AE8A-A7DB849ADF0E}"/>
              </a:ext>
            </a:extLst>
          </p:cNvPr>
          <p:cNvSpPr/>
          <p:nvPr/>
        </p:nvSpPr>
        <p:spPr>
          <a:xfrm>
            <a:off x="2815019" y="1835573"/>
            <a:ext cx="6416819" cy="3043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BDBFB862-F1B1-41A9-99F4-366ED2F29641}"/>
              </a:ext>
            </a:extLst>
          </p:cNvPr>
          <p:cNvSpPr txBox="1"/>
          <p:nvPr/>
        </p:nvSpPr>
        <p:spPr>
          <a:xfrm>
            <a:off x="5028878" y="2300057"/>
            <a:ext cx="19891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9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564D770A-FC06-438E-AD0E-225CA96A68ED}"/>
              </a:ext>
            </a:extLst>
          </p:cNvPr>
          <p:cNvSpPr/>
          <p:nvPr/>
        </p:nvSpPr>
        <p:spPr>
          <a:xfrm>
            <a:off x="3164115" y="3869717"/>
            <a:ext cx="5718628" cy="58851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accent1"/>
                </a:solidFill>
                <a:latin typeface="+mn-ea"/>
              </a:rPr>
              <a:t>学习目标</a:t>
            </a:r>
            <a:endParaRPr lang="en-US" altLang="zh-CN" sz="2400" b="1" dirty="0">
              <a:solidFill>
                <a:schemeClr val="accent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3054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0684" y="971517"/>
            <a:ext cx="10515600" cy="1325563"/>
          </a:xfrm>
        </p:spPr>
        <p:txBody>
          <a:bodyPr/>
          <a:lstStyle/>
          <a:p>
            <a:r>
              <a:rPr lang="en-US" altLang="zh-CN" dirty="0"/>
              <a:t>1</a:t>
            </a:r>
            <a:r>
              <a:rPr lang="zh-CN" altLang="en-US" dirty="0"/>
              <a:t>、药品取用原则</a:t>
            </a: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260684" y="243455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、固体和液体的取用</a:t>
            </a:r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260684" y="394236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、过滤和蒸发操作</a:t>
            </a:r>
          </a:p>
        </p:txBody>
      </p:sp>
    </p:spTree>
    <p:extLst>
      <p:ext uri="{BB962C8B-B14F-4D97-AF65-F5344CB8AC3E}">
        <p14:creationId xmlns:p14="http://schemas.microsoft.com/office/powerpoint/2010/main" val="2065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用剩的药品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不要用手</a:t>
            </a: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知识点一：药品取用原则</a:t>
            </a:r>
          </a:p>
        </p:txBody>
      </p:sp>
    </p:spTree>
    <p:extLst>
      <p:ext uri="{BB962C8B-B14F-4D97-AF65-F5344CB8AC3E}">
        <p14:creationId xmlns:p14="http://schemas.microsoft.com/office/powerpoint/2010/main" val="278523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知识点二：液体药品的取用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取较多量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55064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知识点二：液体药品的取用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取一定量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3.</a:t>
            </a:r>
            <a:r>
              <a:rPr lang="zh-CN" altLang="en-US" dirty="0"/>
              <a:t>取极少量</a:t>
            </a:r>
          </a:p>
        </p:txBody>
      </p:sp>
    </p:spTree>
    <p:extLst>
      <p:ext uri="{BB962C8B-B14F-4D97-AF65-F5344CB8AC3E}">
        <p14:creationId xmlns:p14="http://schemas.microsoft.com/office/powerpoint/2010/main" val="3279390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知识点三：固体药品的取用</a:t>
            </a:r>
          </a:p>
        </p:txBody>
      </p:sp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取用粉末状药品用</a:t>
            </a:r>
            <a:r>
              <a:rPr lang="en-US" altLang="zh-CN" dirty="0"/>
              <a:t>______</a:t>
            </a:r>
          </a:p>
          <a:p>
            <a:pPr marL="0" indent="0">
              <a:buNone/>
            </a:pPr>
            <a:r>
              <a:rPr lang="zh-CN" altLang="en-US" dirty="0"/>
              <a:t>步骤：一斜二送三直立</a:t>
            </a: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  <a:r>
              <a:rPr lang="zh-CN" altLang="en-US" dirty="0"/>
              <a:t>取用块状固体用</a:t>
            </a:r>
            <a:r>
              <a:rPr lang="en-US" altLang="zh-CN" dirty="0"/>
              <a:t>______</a:t>
            </a:r>
          </a:p>
          <a:p>
            <a:pPr marL="0" indent="0">
              <a:buNone/>
            </a:pPr>
            <a:r>
              <a:rPr lang="zh-CN" altLang="en-US" dirty="0"/>
              <a:t>步骤：一横二放三慢竖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3017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固体物质的加热</a:t>
            </a: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知识点四：物质的加热</a:t>
            </a:r>
          </a:p>
        </p:txBody>
      </p:sp>
    </p:spTree>
    <p:extLst>
      <p:ext uri="{BB962C8B-B14F-4D97-AF65-F5344CB8AC3E}">
        <p14:creationId xmlns:p14="http://schemas.microsoft.com/office/powerpoint/2010/main" val="1241523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给固体加热试管炸裂的原因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1.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2.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3.</a:t>
            </a:r>
          </a:p>
          <a:p>
            <a:pPr marL="0" indent="0">
              <a:buNone/>
            </a:pPr>
            <a:endParaRPr lang="en-US" altLang="zh-CN" dirty="0"/>
          </a:p>
          <a:p>
            <a:pPr marL="0" indent="0">
              <a:buNone/>
            </a:pPr>
            <a:r>
              <a:rPr lang="en-US" altLang="zh-CN" dirty="0"/>
              <a:t>4.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6852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dirty="0"/>
              <a:t>1.</a:t>
            </a:r>
            <a:r>
              <a:rPr lang="zh-CN" altLang="en-US" dirty="0"/>
              <a:t>液体物质的加热</a:t>
            </a: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知识点四：物质的加热</a:t>
            </a:r>
          </a:p>
        </p:txBody>
      </p:sp>
    </p:spTree>
    <p:extLst>
      <p:ext uri="{BB962C8B-B14F-4D97-AF65-F5344CB8AC3E}">
        <p14:creationId xmlns:p14="http://schemas.microsoft.com/office/powerpoint/2010/main" val="11431848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玻璃管插入胶皮管中步骤：</a:t>
            </a:r>
          </a:p>
        </p:txBody>
      </p:sp>
      <p:sp>
        <p:nvSpPr>
          <p:cNvPr id="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知识点五：仪器的连接</a:t>
            </a:r>
          </a:p>
        </p:txBody>
      </p:sp>
    </p:spTree>
    <p:extLst>
      <p:ext uri="{BB962C8B-B14F-4D97-AF65-F5344CB8AC3E}">
        <p14:creationId xmlns:p14="http://schemas.microsoft.com/office/powerpoint/2010/main" val="1255459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知识点六：玻璃仪器洗净的标志</a:t>
            </a:r>
          </a:p>
        </p:txBody>
      </p:sp>
    </p:spTree>
    <p:extLst>
      <p:ext uri="{BB962C8B-B14F-4D97-AF65-F5344CB8AC3E}">
        <p14:creationId xmlns:p14="http://schemas.microsoft.com/office/powerpoint/2010/main" val="2136568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知识点七：过滤操作</a:t>
            </a:r>
          </a:p>
        </p:txBody>
      </p:sp>
    </p:spTree>
    <p:extLst>
      <p:ext uri="{BB962C8B-B14F-4D97-AF65-F5344CB8AC3E}">
        <p14:creationId xmlns:p14="http://schemas.microsoft.com/office/powerpoint/2010/main" val="2814123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知识点八：蒸发操作</a:t>
            </a:r>
          </a:p>
        </p:txBody>
      </p:sp>
    </p:spTree>
    <p:extLst>
      <p:ext uri="{BB962C8B-B14F-4D97-AF65-F5344CB8AC3E}">
        <p14:creationId xmlns:p14="http://schemas.microsoft.com/office/powerpoint/2010/main" val="75403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063" y="1624399"/>
            <a:ext cx="9372600" cy="2933700"/>
          </a:xfrm>
          <a:prstGeom prst="rect">
            <a:avLst/>
          </a:prstGeom>
        </p:spPr>
      </p:pic>
      <p:sp>
        <p:nvSpPr>
          <p:cNvPr id="6" name="标题 1"/>
          <p:cNvSpPr txBox="1">
            <a:spLocks/>
          </p:cNvSpPr>
          <p:nvPr/>
        </p:nvSpPr>
        <p:spPr>
          <a:xfrm>
            <a:off x="329514" y="619855"/>
            <a:ext cx="9144000" cy="8959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/>
              <a:t>习题训练</a:t>
            </a:r>
          </a:p>
        </p:txBody>
      </p:sp>
    </p:spTree>
    <p:extLst>
      <p:ext uri="{BB962C8B-B14F-4D97-AF65-F5344CB8AC3E}">
        <p14:creationId xmlns:p14="http://schemas.microsoft.com/office/powerpoint/2010/main" val="2135802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822" y="1488603"/>
            <a:ext cx="10838511" cy="304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492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235" y="1325777"/>
            <a:ext cx="10454897" cy="327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09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03" y="1715787"/>
            <a:ext cx="9775805" cy="120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354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386" y="1561198"/>
            <a:ext cx="7858125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861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698" y="893418"/>
            <a:ext cx="9047670" cy="399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232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936" y="1419225"/>
            <a:ext cx="958215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8033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255" y="1939367"/>
            <a:ext cx="9725025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2456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421" y="441755"/>
            <a:ext cx="9467850" cy="25146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058" y="3241074"/>
            <a:ext cx="8572500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5380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402" y="1466593"/>
            <a:ext cx="8486775" cy="295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8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862" y="1088810"/>
            <a:ext cx="844867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2179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8825" y="1819275"/>
            <a:ext cx="8134350" cy="321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6199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879" y="1536228"/>
            <a:ext cx="7667625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24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238</Words>
  <Application>Microsoft Office PowerPoint</Application>
  <PresentationFormat>宽屏</PresentationFormat>
  <Paragraphs>51</Paragraphs>
  <Slides>27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3" baseType="lpstr">
      <vt:lpstr>宋体</vt:lpstr>
      <vt:lpstr>Arial</vt:lpstr>
      <vt:lpstr>Calibri</vt:lpstr>
      <vt:lpstr>Calibri Light</vt:lpstr>
      <vt:lpstr>Impact</vt:lpstr>
      <vt:lpstr>Office 主题</vt:lpstr>
      <vt:lpstr>PowerPoint 演示文稿</vt:lpstr>
      <vt:lpstr>PowerPoint 演示文稿</vt:lpstr>
      <vt:lpstr>1、药品取用原则</vt:lpstr>
      <vt:lpstr>知识点一：药品取用原则</vt:lpstr>
      <vt:lpstr>知识点二：液体药品的取用</vt:lpstr>
      <vt:lpstr>知识点二：液体药品的取用</vt:lpstr>
      <vt:lpstr>知识点三：固体药品的取用</vt:lpstr>
      <vt:lpstr>知识点四：物质的加热</vt:lpstr>
      <vt:lpstr>给固体加热试管炸裂的原因</vt:lpstr>
      <vt:lpstr>知识点四：物质的加热</vt:lpstr>
      <vt:lpstr>知识点五：仪器的连接</vt:lpstr>
      <vt:lpstr>知识点六：玻璃仪器洗净的标志</vt:lpstr>
      <vt:lpstr>知识点七：过滤操作</vt:lpstr>
      <vt:lpstr>知识点八：蒸发操作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走进化学实验室（2）</dc:title>
  <dc:creator>Microsoft 帐户</dc:creator>
  <cp:lastModifiedBy>张</cp:lastModifiedBy>
  <cp:revision>12</cp:revision>
  <dcterms:created xsi:type="dcterms:W3CDTF">2020-07-25T11:14:16Z</dcterms:created>
  <dcterms:modified xsi:type="dcterms:W3CDTF">2023-05-10T07:45:42Z</dcterms:modified>
</cp:coreProperties>
</file>